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embeddedFontLst>
    <p:embeddedFont>
      <p:font typeface="Raleway"/>
      <p:regular r:id="rId40"/>
      <p:bold r:id="rId41"/>
      <p:italic r:id="rId42"/>
      <p:boldItalic r:id="rId43"/>
    </p:embeddedFont>
    <p:embeddedFont>
      <p:font typeface="Lat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67D432C-3533-4BFD-BDE1-50A9F83117D9}">
  <a:tblStyle styleId="{F67D432C-3533-4BFD-BDE1-50A9F83117D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-regular.fntdata"/><Relationship Id="rId20" Type="http://schemas.openxmlformats.org/officeDocument/2006/relationships/slide" Target="slides/slide14.xml"/><Relationship Id="rId42" Type="http://schemas.openxmlformats.org/officeDocument/2006/relationships/font" Target="fonts/Raleway-italic.fntdata"/><Relationship Id="rId41" Type="http://schemas.openxmlformats.org/officeDocument/2006/relationships/font" Target="fonts/Raleway-bold.fntdata"/><Relationship Id="rId22" Type="http://schemas.openxmlformats.org/officeDocument/2006/relationships/slide" Target="slides/slide16.xml"/><Relationship Id="rId44" Type="http://schemas.openxmlformats.org/officeDocument/2006/relationships/font" Target="fonts/Lato-regular.fntdata"/><Relationship Id="rId21" Type="http://schemas.openxmlformats.org/officeDocument/2006/relationships/slide" Target="slides/slide15.xml"/><Relationship Id="rId43" Type="http://schemas.openxmlformats.org/officeDocument/2006/relationships/font" Target="fonts/Raleway-boldItalic.fntdata"/><Relationship Id="rId24" Type="http://schemas.openxmlformats.org/officeDocument/2006/relationships/slide" Target="slides/slide18.xml"/><Relationship Id="rId46" Type="http://schemas.openxmlformats.org/officeDocument/2006/relationships/font" Target="fonts/Lato-italic.fntdata"/><Relationship Id="rId23" Type="http://schemas.openxmlformats.org/officeDocument/2006/relationships/slide" Target="slides/slide17.xml"/><Relationship Id="rId45" Type="http://schemas.openxmlformats.org/officeDocument/2006/relationships/font" Target="fonts/La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47" Type="http://schemas.openxmlformats.org/officeDocument/2006/relationships/font" Target="fonts/Lato-bold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f7d1f273d1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1f7d1f273d1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Joe G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f7d1f273d1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f7d1f273d1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f7d1f273d1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f7d1f273d1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 g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f7d1f273d1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f7d1f273d1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 G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f7d1f273d1_0_2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f7d1f273d1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 G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f7d1f273d1_0_2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f7d1f273d1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f7d1f273d1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1f7d1f273d1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f7dd929e88_3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1f7dd929e88_3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f7d1f273d1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f7d1f273d1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Nick P - Spend a lil time on this, easiest diagram to understand in this whole presentation</a:t>
            </a:r>
            <a:endParaRPr b="1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f7d1f273d1_0_5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1f7d1f273d1_0_5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f7d1f273d1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f7d1f273d1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f7d1f273d1_0_5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f7d1f273d1_0_5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Nick P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f7d1f273d1_0_6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1f7d1f273d1_0_6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Nick P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f7d1f273d1_0_6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f7d1f273d1_0_6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Nick</a:t>
            </a:r>
            <a:endParaRPr b="1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f7d1f273d1_0_6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1f7d1f273d1_0_6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 </a:t>
            </a:r>
            <a:r>
              <a:rPr lang="en"/>
              <a:t>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8f4a330036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8f4a33003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Aidan B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1f7d1f273d1_0_6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1f7d1f273d1_0_6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Nick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b="1" lang="en"/>
              <a:t>Firebase Access Restrictions (Cloud)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b="1" lang="en"/>
              <a:t>Profanity Filter On Chat Messages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b="1" lang="en"/>
              <a:t>Additional checks on DM pages</a:t>
            </a:r>
            <a:endParaRPr b="1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cfb784fb23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2cfb784fb23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cfb784fb23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2cfb784fb23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cfb784fb23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2cfb784fb23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f7d1f273d1_0_6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f7d1f273d1_0_6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f7d1f273d1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f7d1f273d1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Joe G - 30 - 40s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f7d1f273d1_0_6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f7d1f273d1_0_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1f7d1f273d1_0_6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1f7d1f273d1_0_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1f7d1f273d1_0_6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1f7d1f273d1_0_6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f7d1f273d1_0_6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1f7d1f273d1_0_6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Clark/Nick (10ish minutes)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f7d1f273d1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f7d1f273d1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Joe G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f7d1f273d1_0_6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f7d1f273d1_0_6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Clark: Used a to-do, doing, and done for user stories. Created a To-do/Done lists for each deliverable and archived after it was submitted. End of deliverable 5 seen here.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f7d1f273d1_0_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f7d1f273d1_0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Stephen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f7d1f273d1_0_6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f7d1f273d1_0_6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Clark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f7d1f273d1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f7d1f273d1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Joe G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f7d1f273d1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f7d1f273d1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Joe G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chatma.ps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hyperlink" Target="https://github.com/ChatMaps/ChatMaps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Relationship Id="rId4" Type="http://schemas.openxmlformats.org/officeDocument/2006/relationships/image" Target="../media/image1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jpg"/><Relationship Id="rId4" Type="http://schemas.openxmlformats.org/officeDocument/2006/relationships/image" Target="../media/image1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Relationship Id="rId4" Type="http://schemas.openxmlformats.org/officeDocument/2006/relationships/image" Target="../media/image26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jpg"/><Relationship Id="rId4" Type="http://schemas.openxmlformats.org/officeDocument/2006/relationships/image" Target="../media/image24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chatma.ps" TargetMode="External"/><Relationship Id="rId4" Type="http://schemas.openxmlformats.org/officeDocument/2006/relationships/image" Target="../media/image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/>
          <p:nvPr/>
        </p:nvSpPr>
        <p:spPr>
          <a:xfrm>
            <a:off x="0" y="825275"/>
            <a:ext cx="9144000" cy="52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E9ED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chemeClr val="lt2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7950" y="3334175"/>
            <a:ext cx="7688100" cy="120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Nick Pease, Stephen Goodridge, Clark LaChance, Joseph Gallant, Aidan Bradley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 April 2024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33167" l="0" r="0" t="32014"/>
          <a:stretch/>
        </p:blipFill>
        <p:spPr>
          <a:xfrm>
            <a:off x="932100" y="1036237"/>
            <a:ext cx="7279800" cy="17909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2275" y="0"/>
            <a:ext cx="9144000" cy="52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E9ED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chemeClr val="lt2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2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874240" y="0"/>
            <a:ext cx="1269760" cy="113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2"/>
          <p:cNvSpPr txBox="1"/>
          <p:nvPr>
            <p:ph type="title"/>
          </p:nvPr>
        </p:nvSpPr>
        <p:spPr>
          <a:xfrm>
            <a:off x="727800" y="6005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Case 1</a:t>
            </a:r>
            <a:endParaRPr/>
          </a:p>
        </p:txBody>
      </p:sp>
      <p:sp>
        <p:nvSpPr>
          <p:cNvPr id="156" name="Google Shape;156;p22"/>
          <p:cNvSpPr txBox="1"/>
          <p:nvPr>
            <p:ph idx="1" type="body"/>
          </p:nvPr>
        </p:nvSpPr>
        <p:spPr>
          <a:xfrm>
            <a:off x="381075" y="1546300"/>
            <a:ext cx="3699000" cy="343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Login System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Logging</a:t>
            </a:r>
            <a:r>
              <a:rPr lang="en"/>
              <a:t> in is a requirement to access main features of ChatMaps System.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It’s important to handle logins and logouts appropriately without security risks.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When logging out, terminating the current session is ideal to prohibit others from accessing your account on the same computer.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Logging</a:t>
            </a:r>
            <a:r>
              <a:rPr lang="en"/>
              <a:t> in can be done by providing the correct credentials that matches the information on our server.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Logging out can be done by clicking the logout button or simply by closing the browser.</a:t>
            </a:r>
            <a:endParaRPr/>
          </a:p>
        </p:txBody>
      </p:sp>
      <p:pic>
        <p:nvPicPr>
          <p:cNvPr id="157" name="Google Shape;157;p22"/>
          <p:cNvPicPr preferRelativeResize="0"/>
          <p:nvPr/>
        </p:nvPicPr>
        <p:blipFill rotWithShape="1">
          <a:blip r:embed="rId4">
            <a:alphaModFix/>
          </a:blip>
          <a:srcRect b="0" l="0" r="0" t="1136"/>
          <a:stretch/>
        </p:blipFill>
        <p:spPr>
          <a:xfrm>
            <a:off x="4080053" y="1135700"/>
            <a:ext cx="5015350" cy="384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3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895787" y="0"/>
            <a:ext cx="1248210" cy="111642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 txBox="1"/>
          <p:nvPr>
            <p:ph type="title"/>
          </p:nvPr>
        </p:nvSpPr>
        <p:spPr>
          <a:xfrm>
            <a:off x="727800" y="58122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Case 2</a:t>
            </a:r>
            <a:endParaRPr/>
          </a:p>
        </p:txBody>
      </p:sp>
      <p:sp>
        <p:nvSpPr>
          <p:cNvPr id="164" name="Google Shape;164;p23"/>
          <p:cNvSpPr txBox="1"/>
          <p:nvPr>
            <p:ph idx="1" type="body"/>
          </p:nvPr>
        </p:nvSpPr>
        <p:spPr>
          <a:xfrm>
            <a:off x="637150" y="1392650"/>
            <a:ext cx="3774300" cy="35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Friend System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Friends are an important part of any social network and can increase user engagement and retention.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This exact friend </a:t>
            </a:r>
            <a:r>
              <a:rPr lang="en"/>
              <a:t>system</a:t>
            </a:r>
            <a:r>
              <a:rPr lang="en"/>
              <a:t> was not implemented completely as of 25 APR 2024. Friend lookup by username is a planned feature for forward releases.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Adding a friend can be done by accessing the users profile and pressing the Add Friend button.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In this use case, you may lookup a username to see if it exists, or select one from a list of all users</a:t>
            </a:r>
            <a:endParaRPr/>
          </a:p>
        </p:txBody>
      </p:sp>
      <p:pic>
        <p:nvPicPr>
          <p:cNvPr id="165" name="Google Shape;16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2500" y="1034450"/>
            <a:ext cx="4303650" cy="4048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4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532679" y="0"/>
            <a:ext cx="1611320" cy="1441201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4"/>
          <p:cNvSpPr txBox="1"/>
          <p:nvPr>
            <p:ph type="title"/>
          </p:nvPr>
        </p:nvSpPr>
        <p:spPr>
          <a:xfrm>
            <a:off x="727800" y="55052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Sequence Diagram 1</a:t>
            </a:r>
            <a:endParaRPr/>
          </a:p>
        </p:txBody>
      </p:sp>
      <p:pic>
        <p:nvPicPr>
          <p:cNvPr id="172" name="Google Shape;17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5300" y="1402000"/>
            <a:ext cx="4917349" cy="337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4"/>
          <p:cNvSpPr txBox="1"/>
          <p:nvPr>
            <p:ph idx="1" type="body"/>
          </p:nvPr>
        </p:nvSpPr>
        <p:spPr>
          <a:xfrm>
            <a:off x="311000" y="1441200"/>
            <a:ext cx="3774300" cy="352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lnSpcReduction="10000"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Creating a </a:t>
            </a:r>
            <a:r>
              <a:rPr lang="en"/>
              <a:t>chat room</a:t>
            </a:r>
            <a:r>
              <a:rPr lang="en"/>
              <a:t>, while a benign feature, requires a fair amount of computation and verification as to prevent unauthorized tampering with the application, spam room generation, or overload of DB or Authentication </a:t>
            </a:r>
            <a:r>
              <a:rPr lang="en"/>
              <a:t>services</a:t>
            </a:r>
            <a:r>
              <a:rPr lang="en"/>
              <a:t>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Every time a chat room is created, the user is </a:t>
            </a:r>
            <a:r>
              <a:rPr lang="en"/>
              <a:t>authenticated</a:t>
            </a:r>
            <a:r>
              <a:rPr lang="en"/>
              <a:t> to ensure currency on its current authorization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If authorization succeeds, the room is created and stored in the proper place in the database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If authentication fails, the user is </a:t>
            </a:r>
            <a:r>
              <a:rPr lang="en"/>
              <a:t>redirected</a:t>
            </a:r>
            <a:r>
              <a:rPr lang="en"/>
              <a:t> to the authentication flow to process a new authentication.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5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815515" y="0"/>
            <a:ext cx="1328486" cy="1188226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5"/>
          <p:cNvSpPr txBox="1"/>
          <p:nvPr>
            <p:ph type="title"/>
          </p:nvPr>
        </p:nvSpPr>
        <p:spPr>
          <a:xfrm>
            <a:off x="727800" y="5710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Sequence Diagram 2</a:t>
            </a:r>
            <a:endParaRPr/>
          </a:p>
        </p:txBody>
      </p:sp>
      <p:sp>
        <p:nvSpPr>
          <p:cNvPr id="180" name="Google Shape;180;p25"/>
          <p:cNvSpPr txBox="1"/>
          <p:nvPr>
            <p:ph idx="1" type="body"/>
          </p:nvPr>
        </p:nvSpPr>
        <p:spPr>
          <a:xfrm>
            <a:off x="404400" y="1290225"/>
            <a:ext cx="3774300" cy="364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Sending a message is crucial to the fundamental operation of this software.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Sending a message </a:t>
            </a:r>
            <a:r>
              <a:rPr lang="en" sz="1400"/>
              <a:t>primarily involves verifying that the length of the message is in accordance with the max storage size of the database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Once that verification succeeds, the message is uploaded to the database and distributed to all clients currently connected to its corresponding chatroom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The user can confirm this by ensuring that the message is evident on their screen.</a:t>
            </a:r>
            <a:endParaRPr sz="1400"/>
          </a:p>
        </p:txBody>
      </p:sp>
      <p:pic>
        <p:nvPicPr>
          <p:cNvPr id="181" name="Google Shape;18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8700" y="1188225"/>
            <a:ext cx="4855500" cy="38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6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689736" y="0"/>
            <a:ext cx="1454264" cy="130072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6"/>
          <p:cNvSpPr txBox="1"/>
          <p:nvPr>
            <p:ph type="title"/>
          </p:nvPr>
        </p:nvSpPr>
        <p:spPr>
          <a:xfrm>
            <a:off x="727800" y="5710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Sequence Diagram 3</a:t>
            </a:r>
            <a:endParaRPr/>
          </a:p>
        </p:txBody>
      </p:sp>
      <p:sp>
        <p:nvSpPr>
          <p:cNvPr id="188" name="Google Shape;188;p26"/>
          <p:cNvSpPr txBox="1"/>
          <p:nvPr>
            <p:ph idx="1" type="body"/>
          </p:nvPr>
        </p:nvSpPr>
        <p:spPr>
          <a:xfrm>
            <a:off x="258200" y="1441200"/>
            <a:ext cx="2916900" cy="318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Registration</a:t>
            </a:r>
            <a:endParaRPr/>
          </a:p>
        </p:txBody>
      </p:sp>
      <p:pic>
        <p:nvPicPr>
          <p:cNvPr id="189" name="Google Shape;18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3550" y="1300725"/>
            <a:ext cx="6030450" cy="339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"/>
          <p:cNvSpPr txBox="1"/>
          <p:nvPr>
            <p:ph type="title"/>
          </p:nvPr>
        </p:nvSpPr>
        <p:spPr>
          <a:xfrm>
            <a:off x="727650" y="5353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Domain Model</a:t>
            </a:r>
            <a:endParaRPr/>
          </a:p>
        </p:txBody>
      </p:sp>
      <p:pic>
        <p:nvPicPr>
          <p:cNvPr id="195" name="Google Shape;19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7624" y="1327350"/>
            <a:ext cx="6928765" cy="376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7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8"/>
          <p:cNvSpPr txBox="1"/>
          <p:nvPr>
            <p:ph type="title"/>
          </p:nvPr>
        </p:nvSpPr>
        <p:spPr>
          <a:xfrm>
            <a:off x="729450" y="5788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Class Diagrams</a:t>
            </a:r>
            <a:endParaRPr/>
          </a:p>
        </p:txBody>
      </p:sp>
      <p:sp>
        <p:nvSpPr>
          <p:cNvPr id="202" name="Google Shape;202;p28"/>
          <p:cNvSpPr txBox="1"/>
          <p:nvPr/>
        </p:nvSpPr>
        <p:spPr>
          <a:xfrm>
            <a:off x="1531038" y="1209875"/>
            <a:ext cx="16101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Authentication</a:t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3" name="Google Shape;203;p28"/>
          <p:cNvPicPr preferRelativeResize="0"/>
          <p:nvPr/>
        </p:nvPicPr>
        <p:blipFill rotWithShape="1">
          <a:blip r:embed="rId3">
            <a:alphaModFix/>
          </a:blip>
          <a:srcRect b="0" l="0" r="3362" t="0"/>
          <a:stretch/>
        </p:blipFill>
        <p:spPr>
          <a:xfrm>
            <a:off x="4155975" y="2047625"/>
            <a:ext cx="4912601" cy="309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175" y="1540450"/>
            <a:ext cx="4471824" cy="3095877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8"/>
          <p:cNvSpPr txBox="1"/>
          <p:nvPr/>
        </p:nvSpPr>
        <p:spPr>
          <a:xfrm>
            <a:off x="5807213" y="1682225"/>
            <a:ext cx="16101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User Interface</a:t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6" name="Google Shape;206;p28"/>
          <p:cNvPicPr preferRelativeResize="0"/>
          <p:nvPr/>
        </p:nvPicPr>
        <p:blipFill rotWithShape="1">
          <a:blip r:embed="rId5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9"/>
          <p:cNvSpPr txBox="1"/>
          <p:nvPr>
            <p:ph type="title"/>
          </p:nvPr>
        </p:nvSpPr>
        <p:spPr>
          <a:xfrm>
            <a:off x="727650" y="55277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Class Diagrams</a:t>
            </a:r>
            <a:endParaRPr/>
          </a:p>
        </p:txBody>
      </p:sp>
      <p:pic>
        <p:nvPicPr>
          <p:cNvPr id="212" name="Google Shape;21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140975"/>
            <a:ext cx="5943600" cy="2962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9"/>
          <p:cNvSpPr txBox="1"/>
          <p:nvPr/>
        </p:nvSpPr>
        <p:spPr>
          <a:xfrm>
            <a:off x="-12" y="1775575"/>
            <a:ext cx="16101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Data Management</a:t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4" name="Google Shape;21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1375" y="469950"/>
            <a:ext cx="4852625" cy="367057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9"/>
          <p:cNvSpPr txBox="1"/>
          <p:nvPr/>
        </p:nvSpPr>
        <p:spPr>
          <a:xfrm>
            <a:off x="7444638" y="4140525"/>
            <a:ext cx="16101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Messaging</a:t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0975" y="0"/>
            <a:ext cx="64730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0"/>
          <p:cNvSpPr txBox="1"/>
          <p:nvPr>
            <p:ph type="title"/>
          </p:nvPr>
        </p:nvSpPr>
        <p:spPr>
          <a:xfrm>
            <a:off x="727800" y="5710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Architecture</a:t>
            </a:r>
            <a:endParaRPr/>
          </a:p>
        </p:txBody>
      </p:sp>
      <p:pic>
        <p:nvPicPr>
          <p:cNvPr id="222" name="Google Shape;222;p30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1"/>
          <p:cNvSpPr txBox="1"/>
          <p:nvPr>
            <p:ph type="title"/>
          </p:nvPr>
        </p:nvSpPr>
        <p:spPr>
          <a:xfrm>
            <a:off x="727800" y="5607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Architecture (Design Pattern)</a:t>
            </a:r>
            <a:endParaRPr/>
          </a:p>
        </p:txBody>
      </p:sp>
      <p:pic>
        <p:nvPicPr>
          <p:cNvPr id="228" name="Google Shape;22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925" y="1299550"/>
            <a:ext cx="7594149" cy="351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1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title"/>
          </p:nvPr>
        </p:nvSpPr>
        <p:spPr>
          <a:xfrm>
            <a:off x="727650" y="5607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95" name="Google Shape;95;p14"/>
          <p:cNvSpPr txBox="1"/>
          <p:nvPr>
            <p:ph idx="1" type="body"/>
          </p:nvPr>
        </p:nvSpPr>
        <p:spPr>
          <a:xfrm>
            <a:off x="440400" y="1382650"/>
            <a:ext cx="8326800" cy="356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654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85"/>
              <a:buFont typeface="Arial"/>
              <a:buChar char="●"/>
            </a:pPr>
            <a:r>
              <a:rPr lang="en" sz="1385">
                <a:latin typeface="Arial"/>
                <a:ea typeface="Arial"/>
                <a:cs typeface="Arial"/>
                <a:sym typeface="Arial"/>
              </a:rPr>
              <a:t>Web-based social networking service</a:t>
            </a:r>
            <a:endParaRPr sz="1385">
              <a:latin typeface="Arial"/>
              <a:ea typeface="Arial"/>
              <a:cs typeface="Arial"/>
              <a:sym typeface="Arial"/>
            </a:endParaRPr>
          </a:p>
          <a:p>
            <a:pPr indent="-30829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55"/>
              <a:buFont typeface="Arial"/>
              <a:buChar char="○"/>
            </a:pPr>
            <a:r>
              <a:rPr lang="en" sz="1255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www.chatma.ps</a:t>
            </a:r>
            <a:endParaRPr sz="1255">
              <a:latin typeface="Arial"/>
              <a:ea typeface="Arial"/>
              <a:cs typeface="Arial"/>
              <a:sym typeface="Arial"/>
            </a:endParaRPr>
          </a:p>
          <a:p>
            <a:pPr indent="-30829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55"/>
              <a:buFont typeface="Arial"/>
              <a:buChar char="●"/>
            </a:pPr>
            <a:r>
              <a:rPr lang="en" sz="1385">
                <a:latin typeface="Arial"/>
                <a:ea typeface="Arial"/>
                <a:cs typeface="Arial"/>
                <a:sym typeface="Arial"/>
              </a:rPr>
              <a:t>Connect with others in your local geographical area</a:t>
            </a:r>
            <a:endParaRPr sz="1385">
              <a:latin typeface="Arial"/>
              <a:ea typeface="Arial"/>
              <a:cs typeface="Arial"/>
              <a:sym typeface="Arial"/>
            </a:endParaRPr>
          </a:p>
          <a:p>
            <a:pPr indent="-31654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85"/>
              <a:buFont typeface="Arial"/>
              <a:buChar char="●"/>
            </a:pPr>
            <a:r>
              <a:rPr lang="en" sz="1385">
                <a:latin typeface="Arial"/>
                <a:ea typeface="Arial"/>
                <a:cs typeface="Arial"/>
                <a:sym typeface="Arial"/>
              </a:rPr>
              <a:t>Features an interactive map showing general location </a:t>
            </a:r>
            <a:r>
              <a:rPr lang="en" sz="1385">
                <a:latin typeface="Arial"/>
                <a:ea typeface="Arial"/>
                <a:cs typeface="Arial"/>
                <a:sym typeface="Arial"/>
              </a:rPr>
              <a:t>relative to users + rooms</a:t>
            </a:r>
            <a:endParaRPr sz="1385">
              <a:latin typeface="Arial"/>
              <a:ea typeface="Arial"/>
              <a:cs typeface="Arial"/>
              <a:sym typeface="Arial"/>
            </a:endParaRPr>
          </a:p>
          <a:p>
            <a:pPr indent="-30829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55"/>
              <a:buFont typeface="Arial"/>
              <a:buChar char="○"/>
            </a:pPr>
            <a:r>
              <a:rPr lang="en" sz="1255">
                <a:latin typeface="Arial"/>
                <a:ea typeface="Arial"/>
                <a:cs typeface="Arial"/>
                <a:sym typeface="Arial"/>
              </a:rPr>
              <a:t>Open chat rooms to start public conversations based on specific topics</a:t>
            </a:r>
            <a:endParaRPr sz="1255">
              <a:latin typeface="Arial"/>
              <a:ea typeface="Arial"/>
              <a:cs typeface="Arial"/>
              <a:sym typeface="Arial"/>
            </a:endParaRPr>
          </a:p>
          <a:p>
            <a:pPr indent="-31654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85"/>
              <a:buFont typeface="Arial"/>
              <a:buChar char="●"/>
            </a:pPr>
            <a:r>
              <a:rPr lang="en" sz="1385">
                <a:latin typeface="Arial"/>
                <a:ea typeface="Arial"/>
                <a:cs typeface="Arial"/>
                <a:sym typeface="Arial"/>
              </a:rPr>
              <a:t>Registered users can create their own chat room </a:t>
            </a:r>
            <a:endParaRPr sz="1385">
              <a:latin typeface="Arial"/>
              <a:ea typeface="Arial"/>
              <a:cs typeface="Arial"/>
              <a:sym typeface="Arial"/>
            </a:endParaRPr>
          </a:p>
          <a:p>
            <a:pPr indent="-30829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55"/>
              <a:buFont typeface="Arial"/>
              <a:buChar char="○"/>
            </a:pPr>
            <a:r>
              <a:rPr lang="en" sz="1255">
                <a:latin typeface="Arial"/>
                <a:ea typeface="Arial"/>
                <a:cs typeface="Arial"/>
                <a:sym typeface="Arial"/>
              </a:rPr>
              <a:t>Create topics of interest for others to view or join  </a:t>
            </a:r>
            <a:endParaRPr sz="1255">
              <a:latin typeface="Arial"/>
              <a:ea typeface="Arial"/>
              <a:cs typeface="Arial"/>
              <a:sym typeface="Arial"/>
            </a:endParaRPr>
          </a:p>
          <a:p>
            <a:pPr indent="-31654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385"/>
              <a:buFont typeface="Arial"/>
              <a:buChar char="●"/>
            </a:pPr>
            <a:r>
              <a:rPr lang="en" sz="1385">
                <a:latin typeface="Arial"/>
                <a:ea typeface="Arial"/>
                <a:cs typeface="Arial"/>
                <a:sym typeface="Arial"/>
              </a:rPr>
              <a:t>Features direct messages between users</a:t>
            </a:r>
            <a:endParaRPr sz="1255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t/>
            </a:r>
            <a:endParaRPr sz="1385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b="1" lang="en" sz="1385">
                <a:latin typeface="Arial"/>
                <a:ea typeface="Arial"/>
                <a:cs typeface="Arial"/>
                <a:sym typeface="Arial"/>
              </a:rPr>
              <a:t>Our aim is community engagement, meaningful interactions, and a new way to meet others  </a:t>
            </a:r>
            <a:endParaRPr b="1" sz="1385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t/>
            </a:r>
            <a:endParaRPr sz="1222"/>
          </a:p>
        </p:txBody>
      </p:sp>
      <p:pic>
        <p:nvPicPr>
          <p:cNvPr id="96" name="Google Shape;96;p14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2"/>
          <p:cNvSpPr txBox="1"/>
          <p:nvPr>
            <p:ph type="title"/>
          </p:nvPr>
        </p:nvSpPr>
        <p:spPr>
          <a:xfrm>
            <a:off x="727800" y="5632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Configuration Management</a:t>
            </a:r>
            <a:endParaRPr/>
          </a:p>
        </p:txBody>
      </p:sp>
      <p:sp>
        <p:nvSpPr>
          <p:cNvPr id="235" name="Google Shape;235;p32"/>
          <p:cNvSpPr txBox="1"/>
          <p:nvPr>
            <p:ph idx="1" type="body"/>
          </p:nvPr>
        </p:nvSpPr>
        <p:spPr>
          <a:xfrm>
            <a:off x="440700" y="2078900"/>
            <a:ext cx="4131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Current Version</a:t>
            </a:r>
            <a:r>
              <a:rPr lang="en" sz="1700"/>
              <a:t>: </a:t>
            </a:r>
            <a:r>
              <a:rPr i="1" lang="en" sz="1700"/>
              <a:t>V1.0.1 (Usability Patch 1)</a:t>
            </a:r>
            <a:endParaRPr i="1" sz="1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700"/>
              <a:t>Release Scheme (Incremental Model)</a:t>
            </a:r>
            <a:endParaRPr b="1" sz="1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[major release] . [minor release] . [bug/security patch]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2"/>
          <p:cNvSpPr txBox="1"/>
          <p:nvPr>
            <p:ph idx="2" type="body"/>
          </p:nvPr>
        </p:nvSpPr>
        <p:spPr>
          <a:xfrm>
            <a:off x="4571999" y="2078900"/>
            <a:ext cx="44025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Key Tools Used</a:t>
            </a:r>
            <a:endParaRPr sz="1700"/>
          </a:p>
          <a:p>
            <a:pPr indent="-323850" lvl="0" marL="457200" rtl="0" algn="ctr">
              <a:spcBef>
                <a:spcPts val="1200"/>
              </a:spcBef>
              <a:spcAft>
                <a:spcPts val="0"/>
              </a:spcAft>
              <a:buSzPts val="1500"/>
              <a:buChar char="-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Github (Distributed Control Management System)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ctr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Vercel (Preview, CI/CD, Web Application Distribution)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ctr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Firebase (Database, Authentication, File Storage)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ctr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React (Frontend, Backend)</a:t>
            </a:r>
            <a:endParaRPr sz="1500"/>
          </a:p>
        </p:txBody>
      </p:sp>
      <p:pic>
        <p:nvPicPr>
          <p:cNvPr id="237" name="Google Shape;237;p32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2"/>
          <p:cNvSpPr txBox="1"/>
          <p:nvPr/>
        </p:nvSpPr>
        <p:spPr>
          <a:xfrm>
            <a:off x="727800" y="1354825"/>
            <a:ext cx="67788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Github Repository: </a:t>
            </a:r>
            <a:r>
              <a:rPr b="1" lang="en" sz="17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https://github.com/ChatMaps/ChatMaps</a:t>
            </a:r>
            <a:endParaRPr b="1" sz="17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3"/>
          <p:cNvSpPr txBox="1"/>
          <p:nvPr>
            <p:ph type="title"/>
          </p:nvPr>
        </p:nvSpPr>
        <p:spPr>
          <a:xfrm>
            <a:off x="727650" y="5632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	Use Case Tests</a:t>
            </a:r>
            <a:endParaRPr/>
          </a:p>
        </p:txBody>
      </p:sp>
      <p:sp>
        <p:nvSpPr>
          <p:cNvPr id="244" name="Google Shape;244;p33"/>
          <p:cNvSpPr txBox="1"/>
          <p:nvPr>
            <p:ph idx="1" type="body"/>
          </p:nvPr>
        </p:nvSpPr>
        <p:spPr>
          <a:xfrm>
            <a:off x="7276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 Login by Typing Valid Credentials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 Add Friend by Selection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Create a Room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Accept a Friend Request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Join a Room</a:t>
            </a:r>
            <a:endParaRPr sz="1600"/>
          </a:p>
        </p:txBody>
      </p:sp>
      <p:pic>
        <p:nvPicPr>
          <p:cNvPr id="245" name="Google Shape;245;p33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4"/>
          <p:cNvSpPr txBox="1"/>
          <p:nvPr>
            <p:ph type="title"/>
          </p:nvPr>
        </p:nvSpPr>
        <p:spPr>
          <a:xfrm>
            <a:off x="727650" y="5717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Unit Tests</a:t>
            </a:r>
            <a:endParaRPr/>
          </a:p>
        </p:txBody>
      </p:sp>
      <p:sp>
        <p:nvSpPr>
          <p:cNvPr id="251" name="Google Shape;251;p34"/>
          <p:cNvSpPr txBox="1"/>
          <p:nvPr/>
        </p:nvSpPr>
        <p:spPr>
          <a:xfrm>
            <a:off x="4810200" y="2631250"/>
            <a:ext cx="4333800" cy="2514000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586C0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import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{ </a:t>
            </a:r>
            <a:r>
              <a:rPr lang="en" sz="950">
                <a:solidFill>
                  <a:srgbClr val="9CDCFE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RMF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} </a:t>
            </a:r>
            <a:r>
              <a:rPr lang="en" sz="950">
                <a:solidFill>
                  <a:srgbClr val="C586C0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from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CE9178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"../src/components/app/datatypes"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586C0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import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9CDCFE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renderer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C586C0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from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CE9178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'react-test-renderer'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569CD6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var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9CDCFE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message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D4D4D4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=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CE9178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"Hello, World! This is a test message. https://www.google.com"</a:t>
            </a:r>
            <a:endParaRPr sz="950">
              <a:solidFill>
                <a:srgbClr val="CE9178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it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950">
                <a:solidFill>
                  <a:srgbClr val="CE9178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'RMF Renders Correctly'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, () </a:t>
            </a:r>
            <a:r>
              <a:rPr lang="en" sz="950">
                <a:solidFill>
                  <a:srgbClr val="569CD6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=&gt;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{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950">
                <a:solidFill>
                  <a:srgbClr val="569CD6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const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4FC1FF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tree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D4D4D4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=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" sz="950">
                <a:solidFill>
                  <a:srgbClr val="9CDCFE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renderer</a:t>
            </a:r>
            <a:endParaRPr sz="950">
              <a:solidFill>
                <a:srgbClr val="9CDCFE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       .</a:t>
            </a: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create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RMF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950">
                <a:solidFill>
                  <a:srgbClr val="9CDCFE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message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)))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       .</a:t>
            </a: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toJSON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();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expect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950">
                <a:solidFill>
                  <a:srgbClr val="4FC1FF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tree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).</a:t>
            </a:r>
            <a:r>
              <a:rPr lang="en" sz="950">
                <a:solidFill>
                  <a:srgbClr val="DCDCAA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toMatchSnapshot</a:t>
            </a: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();</a:t>
            </a:r>
            <a:endParaRPr sz="950">
              <a:solidFill>
                <a:srgbClr val="CCCCCC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50">
                <a:solidFill>
                  <a:srgbClr val="CCCCCC"/>
                </a:solidFill>
                <a:highlight>
                  <a:srgbClr val="1F1F1F"/>
                </a:highlight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750">
              <a:solidFill>
                <a:srgbClr val="C586C0"/>
              </a:solidFill>
              <a:highlight>
                <a:srgbClr val="1F1F1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52" name="Google Shape;252;p34"/>
          <p:cNvSpPr txBox="1"/>
          <p:nvPr/>
        </p:nvSpPr>
        <p:spPr>
          <a:xfrm>
            <a:off x="5039550" y="2246350"/>
            <a:ext cx="3875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Example Implemented Unit Test Case</a:t>
            </a:r>
            <a:endParaRPr b="1"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3" name="Google Shape;253;p34"/>
          <p:cNvSpPr txBox="1"/>
          <p:nvPr/>
        </p:nvSpPr>
        <p:spPr>
          <a:xfrm>
            <a:off x="4810200" y="528275"/>
            <a:ext cx="4333800" cy="17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Test Case 5 (Code)</a:t>
            </a:r>
            <a:endParaRPr b="1" sz="13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Object: </a:t>
            </a:r>
            <a:r>
              <a:rPr lang="en" sz="1300"/>
              <a:t>RMF (Rich Message Formatting)</a:t>
            </a:r>
            <a:endParaRPr sz="13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Input:</a:t>
            </a:r>
            <a:endParaRPr b="1" sz="13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00"/>
              <a:t>Message {String} - String containing text, urls, and images</a:t>
            </a:r>
            <a:endParaRPr i="1" sz="13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Output:</a:t>
            </a:r>
            <a:endParaRPr b="1" sz="13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00"/>
              <a:t>*[] React Components and Strings</a:t>
            </a:r>
            <a:endParaRPr i="1" sz="1300"/>
          </a:p>
        </p:txBody>
      </p:sp>
      <p:graphicFrame>
        <p:nvGraphicFramePr>
          <p:cNvPr id="254" name="Google Shape;254;p34"/>
          <p:cNvGraphicFramePr/>
          <p:nvPr/>
        </p:nvGraphicFramePr>
        <p:xfrm>
          <a:off x="76200" y="1657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{F67D432C-3533-4BFD-BDE1-50A9F83117D9}</a:tableStyleId>
              </a:tblPr>
              <a:tblGrid>
                <a:gridCol w="2312150"/>
                <a:gridCol w="23121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1 (Code)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Chat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2 (Code)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ChatRoomSidebar</a:t>
                      </a:r>
                      <a:endParaRPr b="1" sz="10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3 (Code)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DM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4 (Code)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Member</a:t>
                      </a:r>
                      <a:endParaRPr b="1" sz="10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6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Friend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7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FriendRequest</a:t>
                      </a:r>
                      <a:endParaRPr b="1" sz="10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8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Geo</a:t>
                      </a:r>
                      <a:endParaRPr b="1" sz="1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9</a:t>
                      </a:r>
                      <a:endParaRPr b="1"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Notification</a:t>
                      </a:r>
                      <a:endParaRPr b="1" sz="1000"/>
                    </a:p>
                  </a:txBody>
                  <a:tcPr marT="91425" marB="91425" marR="91425" marL="91425"/>
                </a:tc>
              </a:tr>
              <a:tr h="452025">
                <a:tc grid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Test Case 10</a:t>
                      </a:r>
                      <a:endParaRPr b="1" sz="1000"/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/>
                        <a:t>Object: HomePage</a:t>
                      </a:r>
                      <a:endParaRPr b="1" sz="1000"/>
                    </a:p>
                  </a:txBody>
                  <a:tcPr marT="91425" marB="91425" marR="91425" marL="91425"/>
                </a:tc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5"/>
          <p:cNvSpPr txBox="1"/>
          <p:nvPr>
            <p:ph type="title"/>
          </p:nvPr>
        </p:nvSpPr>
        <p:spPr>
          <a:xfrm>
            <a:off x="727650" y="5632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	Acceptance Testing</a:t>
            </a:r>
            <a:endParaRPr/>
          </a:p>
        </p:txBody>
      </p:sp>
      <p:pic>
        <p:nvPicPr>
          <p:cNvPr id="260" name="Google Shape;260;p35"/>
          <p:cNvPicPr preferRelativeResize="0"/>
          <p:nvPr/>
        </p:nvPicPr>
        <p:blipFill rotWithShape="1">
          <a:blip r:embed="rId3">
            <a:alphaModFix/>
          </a:blip>
          <a:srcRect b="2496" l="0" r="0" t="0"/>
          <a:stretch/>
        </p:blipFill>
        <p:spPr>
          <a:xfrm>
            <a:off x="4891437" y="598270"/>
            <a:ext cx="4004783" cy="219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5"/>
          <p:cNvPicPr preferRelativeResize="0"/>
          <p:nvPr/>
        </p:nvPicPr>
        <p:blipFill rotWithShape="1">
          <a:blip r:embed="rId4">
            <a:alphaModFix/>
          </a:blip>
          <a:srcRect b="2666" l="0" r="0" t="0"/>
          <a:stretch/>
        </p:blipFill>
        <p:spPr>
          <a:xfrm>
            <a:off x="4891450" y="2997777"/>
            <a:ext cx="4004774" cy="200964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5"/>
          <p:cNvSpPr txBox="1"/>
          <p:nvPr/>
        </p:nvSpPr>
        <p:spPr>
          <a:xfrm>
            <a:off x="163850" y="1662525"/>
            <a:ext cx="4572000" cy="30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User: Kyle Tibbets</a:t>
            </a:r>
            <a:b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Feedback: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Easy to navigate UI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Very customizable profile page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Liked the GIF feature in chat rooms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Small bugs around dropdown menu size when no profile picture is </a:t>
            </a: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added</a:t>
            </a: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6"/>
          <p:cNvSpPr txBox="1"/>
          <p:nvPr>
            <p:ph type="title"/>
          </p:nvPr>
        </p:nvSpPr>
        <p:spPr>
          <a:xfrm>
            <a:off x="727650" y="5802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	Acceptance Testing</a:t>
            </a:r>
            <a:endParaRPr/>
          </a:p>
        </p:txBody>
      </p:sp>
      <p:pic>
        <p:nvPicPr>
          <p:cNvPr id="268" name="Google Shape;26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1950" y="614900"/>
            <a:ext cx="4417925" cy="218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6149" y="2955775"/>
            <a:ext cx="4389526" cy="21877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6"/>
          <p:cNvSpPr txBox="1"/>
          <p:nvPr/>
        </p:nvSpPr>
        <p:spPr>
          <a:xfrm>
            <a:off x="247775" y="1613775"/>
            <a:ext cx="4064100" cy="30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User: Tiance Yang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Feedback: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Easy to create an account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Nice features, intuitive interface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Map feels empty.  Could do more on it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The chats are really smooth and work well</a:t>
            </a:r>
            <a:endParaRPr sz="16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7"/>
          <p:cNvSpPr txBox="1"/>
          <p:nvPr>
            <p:ph type="title"/>
          </p:nvPr>
        </p:nvSpPr>
        <p:spPr>
          <a:xfrm>
            <a:off x="727650" y="604513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Security &amp; Privacy</a:t>
            </a:r>
            <a:endParaRPr/>
          </a:p>
        </p:txBody>
      </p:sp>
      <p:sp>
        <p:nvSpPr>
          <p:cNvPr id="276" name="Google Shape;276;p37"/>
          <p:cNvSpPr txBox="1"/>
          <p:nvPr>
            <p:ph idx="1" type="body"/>
          </p:nvPr>
        </p:nvSpPr>
        <p:spPr>
          <a:xfrm>
            <a:off x="344425" y="1441200"/>
            <a:ext cx="4377600" cy="363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Security and privacy are major concerns while implementing a social platform such as ChatMaps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As such, the entire application (save for the first page) utilizes Firebase authentication services to handle keeping </a:t>
            </a:r>
            <a:r>
              <a:rPr lang="en"/>
              <a:t>track</a:t>
            </a:r>
            <a:r>
              <a:rPr lang="en"/>
              <a:t> of the users authentication </a:t>
            </a:r>
            <a:r>
              <a:rPr lang="en"/>
              <a:t>across</a:t>
            </a:r>
            <a:r>
              <a:rPr lang="en"/>
              <a:t> tabs and the site.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Each page individually verifies authentication </a:t>
            </a:r>
            <a:r>
              <a:rPr lang="en"/>
              <a:t>status</a:t>
            </a:r>
            <a:r>
              <a:rPr lang="en"/>
              <a:t> is current before completing connection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On very important pages such as profile editing and DM’s, additional checks are implemented to verify the correct users are accessing those pages / elements.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Database access is governed at a server level by access restrictions, restricting users from editing information they are not authorized to, in addition to preventing unauthorized deletions.</a:t>
            </a:r>
            <a:endParaRPr/>
          </a:p>
          <a:p>
            <a:pPr indent="-304958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"/>
              <a:t>Profanity filters are implemented on the chat side, preventing most lewd or profane messages from being shown to the user.</a:t>
            </a:r>
            <a:endParaRPr/>
          </a:p>
        </p:txBody>
      </p:sp>
      <p:pic>
        <p:nvPicPr>
          <p:cNvPr id="277" name="Google Shape;277;p37"/>
          <p:cNvPicPr preferRelativeResize="0"/>
          <p:nvPr/>
        </p:nvPicPr>
        <p:blipFill rotWithShape="1">
          <a:blip r:embed="rId3">
            <a:alphaModFix/>
          </a:blip>
          <a:srcRect b="17791" l="0" r="0" t="13489"/>
          <a:stretch/>
        </p:blipFill>
        <p:spPr>
          <a:xfrm>
            <a:off x="4899675" y="1699638"/>
            <a:ext cx="4100850" cy="174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7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7"/>
          <p:cNvSpPr txBox="1"/>
          <p:nvPr/>
        </p:nvSpPr>
        <p:spPr>
          <a:xfrm>
            <a:off x="4899675" y="3429600"/>
            <a:ext cx="4101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Example of Firebase access restriction rules for the profile picture storage backend</a:t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8"/>
          <p:cNvSpPr txBox="1"/>
          <p:nvPr>
            <p:ph type="title"/>
          </p:nvPr>
        </p:nvSpPr>
        <p:spPr>
          <a:xfrm>
            <a:off x="727800" y="5887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Mockups (</a:t>
            </a:r>
            <a:r>
              <a:rPr lang="en"/>
              <a:t>1/3</a:t>
            </a:r>
            <a:r>
              <a:rPr lang="en"/>
              <a:t>)</a:t>
            </a:r>
            <a:endParaRPr/>
          </a:p>
        </p:txBody>
      </p:sp>
      <p:pic>
        <p:nvPicPr>
          <p:cNvPr id="285" name="Google Shape;28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95174" y="588750"/>
            <a:ext cx="3369727" cy="431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925" y="1415850"/>
            <a:ext cx="5333375" cy="26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9"/>
          <p:cNvSpPr txBox="1"/>
          <p:nvPr>
            <p:ph type="title"/>
          </p:nvPr>
        </p:nvSpPr>
        <p:spPr>
          <a:xfrm>
            <a:off x="727800" y="5887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Mockups </a:t>
            </a:r>
            <a:r>
              <a:rPr lang="en"/>
              <a:t>(2/3)</a:t>
            </a:r>
            <a:endParaRPr/>
          </a:p>
        </p:txBody>
      </p:sp>
      <p:pic>
        <p:nvPicPr>
          <p:cNvPr id="292" name="Google Shape;29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51" y="1512600"/>
            <a:ext cx="5492751" cy="26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8824" y="588750"/>
            <a:ext cx="3320500" cy="4462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0"/>
          <p:cNvSpPr txBox="1"/>
          <p:nvPr>
            <p:ph type="title"/>
          </p:nvPr>
        </p:nvSpPr>
        <p:spPr>
          <a:xfrm>
            <a:off x="727800" y="5887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Mockups </a:t>
            </a:r>
            <a:r>
              <a:rPr lang="en"/>
              <a:t>(3/3)</a:t>
            </a:r>
            <a:endParaRPr/>
          </a:p>
        </p:txBody>
      </p:sp>
      <p:pic>
        <p:nvPicPr>
          <p:cNvPr id="299" name="Google Shape;29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650" y="1602500"/>
            <a:ext cx="5510699" cy="2484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84448" y="588762"/>
            <a:ext cx="3290576" cy="4436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Nick - 30%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Clark - 20%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Stephen - 20%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Aidan - 15%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Joe - 15%</a:t>
            </a:r>
            <a:endParaRPr/>
          </a:p>
        </p:txBody>
      </p:sp>
      <p:sp>
        <p:nvSpPr>
          <p:cNvPr id="306" name="Google Shape;306;p41"/>
          <p:cNvSpPr txBox="1"/>
          <p:nvPr>
            <p:ph type="title"/>
          </p:nvPr>
        </p:nvSpPr>
        <p:spPr>
          <a:xfrm>
            <a:off x="727650" y="60570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Workload Distribution</a:t>
            </a:r>
            <a:endParaRPr/>
          </a:p>
        </p:txBody>
      </p:sp>
      <p:pic>
        <p:nvPicPr>
          <p:cNvPr id="307" name="Google Shape;307;p41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>
            <p:ph type="title"/>
          </p:nvPr>
        </p:nvSpPr>
        <p:spPr>
          <a:xfrm>
            <a:off x="727800" y="55477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 </a:t>
            </a:r>
            <a:endParaRPr/>
          </a:p>
        </p:txBody>
      </p:sp>
      <p:sp>
        <p:nvSpPr>
          <p:cNvPr id="102" name="Google Shape;102;p15"/>
          <p:cNvSpPr txBox="1"/>
          <p:nvPr>
            <p:ph idx="1" type="body"/>
          </p:nvPr>
        </p:nvSpPr>
        <p:spPr>
          <a:xfrm>
            <a:off x="763300" y="1510200"/>
            <a:ext cx="76884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5117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205"/>
              <a:buChar char="●"/>
            </a:pPr>
            <a:r>
              <a:rPr lang="en" sz="1205"/>
              <a:t>As a registered user, I want to be able to view chat rooms near me so that I can talk to people in my community. </a:t>
            </a:r>
            <a:endParaRPr sz="1205"/>
          </a:p>
          <a:p>
            <a:pPr indent="-305117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205"/>
              <a:buChar char="●"/>
            </a:pPr>
            <a:r>
              <a:rPr lang="en" sz="1205"/>
              <a:t>As a registered user, I want to be able to create my own chat room so that I can talk with friends in private.</a:t>
            </a:r>
            <a:endParaRPr sz="1205"/>
          </a:p>
          <a:p>
            <a:pPr indent="-305117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205"/>
              <a:buChar char="●"/>
            </a:pPr>
            <a:r>
              <a:rPr lang="en" sz="1205"/>
              <a:t>As a registered user, I want to be able to include my personal interests in my profile so that I can find like minded people.</a:t>
            </a:r>
            <a:endParaRPr sz="1205"/>
          </a:p>
          <a:p>
            <a:pPr indent="-305117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205"/>
              <a:buChar char="●"/>
            </a:pPr>
            <a:r>
              <a:rPr lang="en" sz="1205"/>
              <a:t>As a registered user, I want to be able to appear offline so that I won't be disturbed.</a:t>
            </a:r>
            <a:endParaRPr sz="1205"/>
          </a:p>
          <a:p>
            <a:pPr indent="-305117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205"/>
              <a:buChar char="●"/>
            </a:pPr>
            <a:r>
              <a:rPr lang="en" sz="1205"/>
              <a:t>As a registered user, I want to be able to  filter my search for chat rooms by using keywords so that I can find where I belong.</a:t>
            </a:r>
            <a:endParaRPr sz="1205"/>
          </a:p>
        </p:txBody>
      </p:sp>
      <p:pic>
        <p:nvPicPr>
          <p:cNvPr id="103" name="Google Shape;103;p15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2"/>
          <p:cNvSpPr txBox="1"/>
          <p:nvPr>
            <p:ph type="title"/>
          </p:nvPr>
        </p:nvSpPr>
        <p:spPr>
          <a:xfrm>
            <a:off x="729450" y="5887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Plan</a:t>
            </a:r>
            <a:endParaRPr/>
          </a:p>
        </p:txBody>
      </p:sp>
      <p:sp>
        <p:nvSpPr>
          <p:cNvPr id="313" name="Google Shape;313;p42"/>
          <p:cNvSpPr txBox="1"/>
          <p:nvPr>
            <p:ph idx="1" type="body"/>
          </p:nvPr>
        </p:nvSpPr>
        <p:spPr>
          <a:xfrm>
            <a:off x="729450" y="2078875"/>
            <a:ext cx="7688700" cy="281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Chatmaps team finished all the user stories we set out to do</a:t>
            </a:r>
            <a:endParaRPr/>
          </a:p>
          <a:p>
            <a:pPr indent="-31115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While we’ve reached our goals, there’s still some room for improvement and refinement.</a:t>
            </a:r>
            <a:endParaRPr/>
          </a:p>
          <a:p>
            <a:pPr indent="-31115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team has plans to </a:t>
            </a:r>
            <a:r>
              <a:rPr lang="en"/>
              <a:t>enhance the user experience and focus on quality of life improvements that won’t disrupt the functionality of our system.  </a:t>
            </a:r>
            <a:endParaRPr/>
          </a:p>
          <a:p>
            <a:pPr indent="0" lvl="0" marL="9144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Examples:</a:t>
            </a:r>
            <a:endParaRPr sz="1100"/>
          </a:p>
          <a:p>
            <a:pPr indent="-298450" lvl="0" marL="13716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Ability to lookup users by username for easy friend requesting</a:t>
            </a:r>
            <a:endParaRPr sz="1100"/>
          </a:p>
          <a:p>
            <a:pPr indent="-298450" lvl="0" marL="13716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Add features to the map to help it not feel so ‘empty’.</a:t>
            </a:r>
            <a:endParaRPr sz="1100"/>
          </a:p>
        </p:txBody>
      </p:sp>
      <p:pic>
        <p:nvPicPr>
          <p:cNvPr id="314" name="Google Shape;314;p42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3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now: </a:t>
            </a:r>
            <a:r>
              <a:rPr lang="en" u="sng">
                <a:solidFill>
                  <a:schemeClr val="hlink"/>
                </a:solidFill>
                <a:hlinkClick r:id="rId3"/>
              </a:rPr>
              <a:t>chatma.ps</a:t>
            </a:r>
            <a:endParaRPr/>
          </a:p>
        </p:txBody>
      </p:sp>
      <p:sp>
        <p:nvSpPr>
          <p:cNvPr id="320" name="Google Shape;320;p43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 code available at: https://github.com/ChatMaps/ChatMaps</a:t>
            </a:r>
            <a:endParaRPr/>
          </a:p>
        </p:txBody>
      </p:sp>
      <p:pic>
        <p:nvPicPr>
          <p:cNvPr id="321" name="Google Shape;321;p43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4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5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727800" y="55477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 </a:t>
            </a:r>
            <a:endParaRPr/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727800" y="1476250"/>
            <a:ext cx="7688400" cy="293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-304958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As a registered user, I want to be able to add other users so that I can reach out to them in the future.</a:t>
            </a:r>
            <a:endParaRPr/>
          </a:p>
          <a:p>
            <a:pPr indent="-304958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As a registered user, I want the ability to delete previous messages that I sent in the case that I mistakenly wrote to the wrong chat.</a:t>
            </a:r>
            <a:endParaRPr/>
          </a:p>
          <a:p>
            <a:pPr indent="-304958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As a </a:t>
            </a:r>
            <a:r>
              <a:rPr lang="en"/>
              <a:t>registered</a:t>
            </a:r>
            <a:r>
              <a:rPr lang="en"/>
              <a:t> user, I want to receive chat notifications so that I can </a:t>
            </a:r>
            <a:r>
              <a:rPr lang="en"/>
              <a:t>respond</a:t>
            </a:r>
            <a:r>
              <a:rPr lang="en"/>
              <a:t> back </a:t>
            </a:r>
            <a:r>
              <a:rPr lang="en"/>
              <a:t>promptly</a:t>
            </a:r>
            <a:r>
              <a:rPr lang="en"/>
              <a:t> to friends.</a:t>
            </a:r>
            <a:endParaRPr/>
          </a:p>
          <a:p>
            <a:pPr indent="-304958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As a registered user, I want to be able to send direct messages to other users so that I can chat with them in private.</a:t>
            </a:r>
            <a:endParaRPr/>
          </a:p>
          <a:p>
            <a:pPr indent="-304958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As a registered user, I want to be able to view who’s online so that I know who I can chat with.</a:t>
            </a:r>
            <a:endParaRPr/>
          </a:p>
          <a:p>
            <a:pPr indent="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0" name="Google Shape;110;p16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Kanban Board</a:t>
            </a:r>
            <a:endParaRPr/>
          </a:p>
        </p:txBody>
      </p:sp>
      <p:sp>
        <p:nvSpPr>
          <p:cNvPr id="116" name="Google Shape;116;p17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8" name="Google Shape;118;p17"/>
          <p:cNvPicPr preferRelativeResize="0"/>
          <p:nvPr/>
        </p:nvPicPr>
        <p:blipFill rotWithShape="1">
          <a:blip r:embed="rId3">
            <a:alphaModFix/>
          </a:blip>
          <a:srcRect b="32797" l="13554" r="11723" t="4624"/>
          <a:stretch/>
        </p:blipFill>
        <p:spPr>
          <a:xfrm>
            <a:off x="264188" y="1069425"/>
            <a:ext cx="8618926" cy="3972224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/>
          <p:nvPr>
            <p:ph type="title"/>
          </p:nvPr>
        </p:nvSpPr>
        <p:spPr>
          <a:xfrm>
            <a:off x="610625" y="4918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Kanban Board</a:t>
            </a:r>
            <a:endParaRPr/>
          </a:p>
        </p:txBody>
      </p:sp>
      <p:pic>
        <p:nvPicPr>
          <p:cNvPr id="120" name="Google Shape;120;p17"/>
          <p:cNvPicPr preferRelativeResize="0"/>
          <p:nvPr/>
        </p:nvPicPr>
        <p:blipFill rotWithShape="1">
          <a:blip r:embed="rId4">
            <a:alphaModFix/>
          </a:blip>
          <a:srcRect b="33167" l="0" r="72494" t="32014"/>
          <a:stretch/>
        </p:blipFill>
        <p:spPr>
          <a:xfrm>
            <a:off x="7948347" y="7"/>
            <a:ext cx="1195653" cy="1069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/>
          <p:nvPr>
            <p:ph idx="4294967295" type="title"/>
          </p:nvPr>
        </p:nvSpPr>
        <p:spPr>
          <a:xfrm>
            <a:off x="152400" y="6042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Sprint Backlog</a:t>
            </a:r>
            <a:endParaRPr/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8338150" y="-32375"/>
            <a:ext cx="805852" cy="720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8"/>
          <p:cNvPicPr preferRelativeResize="0"/>
          <p:nvPr/>
        </p:nvPicPr>
        <p:blipFill rotWithShape="1">
          <a:blip r:embed="rId4">
            <a:alphaModFix/>
          </a:blip>
          <a:srcRect b="0" l="0" r="0" t="5446"/>
          <a:stretch/>
        </p:blipFill>
        <p:spPr>
          <a:xfrm>
            <a:off x="0" y="1380125"/>
            <a:ext cx="9144003" cy="2465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/>
          <p:nvPr>
            <p:ph type="title"/>
          </p:nvPr>
        </p:nvSpPr>
        <p:spPr>
          <a:xfrm>
            <a:off x="727800" y="5632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Backlog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76200" y="1291500"/>
            <a:ext cx="8991600" cy="3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Completed User Stories:</a:t>
            </a:r>
            <a:endParaRPr b="1" sz="13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 sz="1100"/>
              <a:t>As an unregistered user, I want to be able to view chat rooms near me so that I can talk to people in my community.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include my interests in my profile so that like minded people can find me.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 sz="1100"/>
              <a:t>As a registered user, I want to be able to create my own chat room so that I can talk with friends in private.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 sz="1100"/>
              <a:t>As a registered user, I want to be able to add other users so that I can reach out to them in the future</a:t>
            </a:r>
            <a:r>
              <a:rPr lang="en" sz="1100"/>
              <a:t>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the ability to delete previous messages that I sent in the case that I mistakenly write to the wrong chat.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 filter my search for chat rooms by using keywords so that I can find where I belong.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appear offline so that I won't be disturbed.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see a short list of users when I hover over a chat so that I can see if I know anyone.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receive chat notifications so that I can respond back promptly to friends.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paste GIFs in chat so that I can reference funny memes.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 sz="1100"/>
              <a:t>As a registered user, I want to be able to send direct messages to other users so that I can chat with them in private.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view who’s online so that I know who I can chat with.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set language filters for my chat rooms so that I can limit explicit language.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notified when a new user joins the chat so that I can greet them.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logout of my account at any time so that I can keep my messages secure.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 sz="1100"/>
              <a:t>As a registered user, I want to be able to visually see how big a chat room is so that I can avoid busy chat rooms. </a:t>
            </a:r>
            <a:endParaRPr sz="1100"/>
          </a:p>
        </p:txBody>
      </p:sp>
      <p:sp>
        <p:nvSpPr>
          <p:cNvPr id="134" name="Google Shape;134;p19"/>
          <p:cNvSpPr txBox="1"/>
          <p:nvPr/>
        </p:nvSpPr>
        <p:spPr>
          <a:xfrm>
            <a:off x="0" y="4781100"/>
            <a:ext cx="914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00"/>
              <a:t>(Bolded stories indicate stories with particular importance to the usability of the application)</a:t>
            </a:r>
            <a:endParaRPr i="1" sz="1300"/>
          </a:p>
        </p:txBody>
      </p:sp>
      <p:pic>
        <p:nvPicPr>
          <p:cNvPr id="135" name="Google Shape;135;p19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type="title"/>
          </p:nvPr>
        </p:nvSpPr>
        <p:spPr>
          <a:xfrm>
            <a:off x="729450" y="5717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Functional Requirements</a:t>
            </a:r>
            <a:endParaRPr/>
          </a:p>
        </p:txBody>
      </p:sp>
      <p:sp>
        <p:nvSpPr>
          <p:cNvPr id="141" name="Google Shape;141;p20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1115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let users create chat rooms with a specific topic, for other users in the area to join.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show users a local map of their area.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have the option to create private chat rooms which can only be accessed by invitation.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keep users personal information on their account private.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allow users to customize their profile.</a:t>
            </a:r>
            <a:endParaRPr/>
          </a:p>
        </p:txBody>
      </p:sp>
      <p:pic>
        <p:nvPicPr>
          <p:cNvPr id="142" name="Google Shape;142;p20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727650" y="5802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Non-</a:t>
            </a:r>
            <a:r>
              <a:rPr lang="en"/>
              <a:t>Functional Requirements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1115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be available at all hours of the day 99% of the time.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provide users real-time location updates every 5 minutes 95% of the time.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be capable of keeping users’ information private 99% of the time.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comply with relevant laws and regulations, such as data protection regulations 99% of the time.</a:t>
            </a:r>
            <a:endParaRPr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system shall handle sending messages within 5 seconds 95% of the time.</a:t>
            </a:r>
            <a:endParaRPr/>
          </a:p>
        </p:txBody>
      </p:sp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b="33167" l="0" r="72494" t="32014"/>
          <a:stretch/>
        </p:blipFill>
        <p:spPr>
          <a:xfrm>
            <a:off x="7141700" y="0"/>
            <a:ext cx="2002299" cy="179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